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5097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d4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be7b12f7d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acfc62a01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5_1#97e34b7f5?pid=29ea7ab3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3" name="QB_6_AN.66_1#97e34b7f5.blank?pid=29ea7ab39&amp;color=0,55,96&amp;vpa=40&amp;vtp=1&amp;bbb=1"/>
          <p:cNvSpPr/>
          <p:nvPr/>
        </p:nvSpPr>
        <p:spPr>
          <a:xfrm>
            <a:off x="654526" y="144462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</a:t>
            </a:r>
            <a:endParaRPr lang="en-US" altLang="zh-CN" dirty="0"/>
          </a:p>
        </p:txBody>
      </p:sp>
      <p:sp>
        <p:nvSpPr>
          <p:cNvPr id="4" name="QB_6_AS.67_1#97e34b7f5?pid=29ea7ab39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根据空前的adults及all可知，此处应用age的复数形式；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ages意为“所有年龄的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5" name="QB_6_BD.68_1#a0fe4edb8?pid=29ea7ab39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69_1#a0fe4edb8.blank?pid=29ea7ab39&amp;color=0,55,96&amp;vpa=41&amp;vtp=1&amp;bbb=1"/>
          <p:cNvSpPr/>
          <p:nvPr/>
        </p:nvSpPr>
        <p:spPr>
          <a:xfrm>
            <a:off x="654526" y="2249868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endParaRPr lang="en-US" altLang="zh-CN" dirty="0"/>
          </a:p>
        </p:txBody>
      </p:sp>
      <p:sp>
        <p:nvSpPr>
          <p:cNvPr id="7" name="QB_6_AS.70_1#a0fe4edb8?pid=29ea7ab39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设空处作状语，表示“只是”，应用副词形式。</a:t>
            </a:r>
            <a:endParaRPr lang="en-US" altLang="zh-CN" sz="1800" dirty="0"/>
          </a:p>
        </p:txBody>
      </p:sp>
      <p:sp>
        <p:nvSpPr>
          <p:cNvPr id="8" name="QB_6_BD.71_1#cd5178c8e?pid=29ea7ab39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72_1#cd5178c8e.blank?pid=29ea7ab39&amp;color=0,55,96&amp;vpa=42&amp;vtp=1&amp;bbb=1"/>
          <p:cNvSpPr/>
          <p:nvPr/>
        </p:nvSpPr>
        <p:spPr>
          <a:xfrm>
            <a:off x="641826" y="3074098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0" name="QB_6_AS.73_1#cd5178c8e?pid=29ea7ab39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sth为固定搭配，意为“装满某物”。</a:t>
            </a:r>
            <a:endParaRPr lang="en-US" altLang="zh-CN" sz="1800" dirty="0"/>
          </a:p>
        </p:txBody>
      </p:sp>
      <p:sp>
        <p:nvSpPr>
          <p:cNvPr id="11" name="QB_6_BD.74_1#9df073e96?pid=29ea7ab39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2" name="QB_6_AN.75_1#9df073e96.blank?pid=29ea7ab39&amp;color=0,55,96&amp;vpa=43&amp;vtp=1&amp;bbb=1"/>
          <p:cNvSpPr/>
          <p:nvPr/>
        </p:nvSpPr>
        <p:spPr>
          <a:xfrm>
            <a:off x="654526" y="3872928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endParaRPr lang="en-US" altLang="zh-CN" dirty="0"/>
          </a:p>
        </p:txBody>
      </p:sp>
      <p:sp>
        <p:nvSpPr>
          <p:cNvPr id="13" name="QB_6_AS.76_1#9df073e96?pid=29ea7ab39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设空处修饰名词activity，应用-ing形式的形容词。</a:t>
            </a:r>
            <a:endParaRPr lang="en-US" altLang="zh-CN" sz="1800" dirty="0"/>
          </a:p>
        </p:txBody>
      </p:sp>
      <p:sp>
        <p:nvSpPr>
          <p:cNvPr id="14" name="QB_6_BD.77_1#8ac644694?pid=29ea7ab39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5" name="QB_6_AN.78_1#8ac644694.blank?pid=29ea7ab39&amp;color=0,55,96&amp;vpa=44&amp;vtp=1&amp;bbb=1"/>
          <p:cNvSpPr/>
          <p:nvPr/>
        </p:nvSpPr>
        <p:spPr>
          <a:xfrm>
            <a:off x="641826" y="4697158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endParaRPr lang="en-US" altLang="zh-CN" dirty="0"/>
          </a:p>
        </p:txBody>
      </p:sp>
      <p:sp>
        <p:nvSpPr>
          <p:cNvPr id="16" name="QB_6_AS.79_1#8ac644694?pid=29ea7ab39&amp;color=0,55,96&amp;vtp=1&amp;bbb=1&amp;hb=1"/>
          <p:cNvSpPr/>
          <p:nvPr/>
        </p:nvSpPr>
        <p:spPr>
          <a:xfrm>
            <a:off x="502920" y="51593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根据主句的时态可知，此处应用一般过去时，sb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was/were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“某人正在做某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，这时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0_1#7457e1c76?pid=29ea7ab3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6_AN.81_1#7457e1c76.blank?pid=29ea7ab39&amp;color=0,55,96&amp;vpa=45&amp;vtp=1&amp;bbb=1"/>
          <p:cNvSpPr/>
          <p:nvPr/>
        </p:nvSpPr>
        <p:spPr>
          <a:xfrm>
            <a:off x="692626" y="1457325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endParaRPr lang="en-US" altLang="zh-CN" dirty="0"/>
          </a:p>
        </p:txBody>
      </p:sp>
      <p:sp>
        <p:nvSpPr>
          <p:cNvPr id="4" name="QB_6_AS.82_1#7457e1c76?pid=29ea7ab39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引导结果状语从句，表示“如此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以至于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”，so修饰形容词或副词。</a:t>
            </a:r>
            <a:endParaRPr lang="en-US" altLang="zh-CN" sz="1800" dirty="0"/>
          </a:p>
        </p:txBody>
      </p:sp>
      <p:sp>
        <p:nvSpPr>
          <p:cNvPr id="5" name="QB_6_BD.83_1#5b36d850d?pid=29ea7ab39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84_1#5b36d850d.blank?pid=29ea7ab39&amp;color=0,55,96&amp;vpa=46&amp;vtp=1"/>
          <p:cNvSpPr/>
          <p:nvPr/>
        </p:nvSpPr>
        <p:spPr>
          <a:xfrm>
            <a:off x="692626" y="226256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B_6_AS.85_1#5b36d850d?pid=29ea7ab39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face意为“让某人脸上露出笑意”。此处smile为名词单数，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应用不定冠词修饰，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表示泛指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，且smile的发音以辅音音素开头，故填a。</a:t>
            </a:r>
            <a:endParaRPr lang="en-US" altLang="zh-CN" dirty="0"/>
          </a:p>
        </p:txBody>
      </p:sp>
      <p:sp>
        <p:nvSpPr>
          <p:cNvPr id="8" name="QB_6_BD.86_1#e50c4895d?pid=29ea7ab39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87_1#e50c4895d.blank?pid=29ea7ab39&amp;color=0,55,96&amp;vpa=47&amp;vtp=1&amp;bbb=1"/>
          <p:cNvSpPr/>
          <p:nvPr/>
        </p:nvSpPr>
        <p:spPr>
          <a:xfrm>
            <a:off x="794226" y="3488118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endParaRPr lang="en-US" altLang="zh-CN" dirty="0"/>
          </a:p>
        </p:txBody>
      </p:sp>
      <p:sp>
        <p:nvSpPr>
          <p:cNvPr id="10" name="QB_6_AS.88_1#e50c4895d?pid=29ea7ab39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设空处作介词of的宾语，应用动名词形式。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9_1#d6cb6b949?pid=acfc62a01&amp;color=0,55,96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[广东部分学校2024高二联考]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area—or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afield.</a:t>
            </a:r>
            <a:endParaRPr lang="en-US" altLang="zh-CN" dirty="0"/>
          </a:p>
        </p:txBody>
      </p:sp>
      <p:sp>
        <p:nvSpPr>
          <p:cNvPr id="3" name="QM_4_BD.89_2#d6cb6b949?sp=1&amp;pid=acfc62a01&amp;color=0,55,96&amp;vtp=1&amp;bbb=1&amp;hb=1"/>
          <p:cNvSpPr/>
          <p:nvPr/>
        </p:nvSpPr>
        <p:spPr>
          <a:xfrm>
            <a:off x="502920" y="274923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complementary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（互补的）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housing-insecure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disabilities.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dirty="0"/>
          </a:p>
        </p:txBody>
      </p:sp>
      <p:sp>
        <p:nvSpPr>
          <p:cNvPr id="4" name="QM_4_AN.90_1#d6cb6b949.blank?pid=acfc62a01&amp;color=0,55,96&amp;vpa=48&amp;vtp=1"/>
          <p:cNvSpPr/>
          <p:nvPr/>
        </p:nvSpPr>
        <p:spPr>
          <a:xfrm>
            <a:off x="9694767" y="190062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5" name="QM_4_AN.91_1#d6cb6b949.blank?pid=acfc62a01&amp;color=0,55,96&amp;vpa=49&amp;vtp=1"/>
          <p:cNvSpPr/>
          <p:nvPr/>
        </p:nvSpPr>
        <p:spPr>
          <a:xfrm>
            <a:off x="1111726" y="313785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6" name="QM_4_AN.92_1#d6cb6b949.blank?pid=acfc62a01&amp;color=0,55,96&amp;vpa=50&amp;vtp=1"/>
          <p:cNvSpPr/>
          <p:nvPr/>
        </p:nvSpPr>
        <p:spPr>
          <a:xfrm>
            <a:off x="1689576" y="5631499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1#d6cb6b949?sp=1&amp;pid=acfc62a01&amp;color=0,55,96&amp;vtp=1&amp;bt=1&amp;bbb=1&amp;hb=1"/>
          <p:cNvSpPr/>
          <p:nvPr/>
        </p:nvSpPr>
        <p:spPr>
          <a:xfrm>
            <a:off x="502920" y="1512000"/>
            <a:ext cx="10570464" cy="4732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affair.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selflessness.4.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participate—whether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well-run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availability,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objectives,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schedule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engagement—say,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biweekly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commitment—think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unmanageable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workload.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.Don't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chew.</a:t>
            </a:r>
            <a:endParaRPr lang="en-US" altLang="zh-CN" dirty="0"/>
          </a:p>
        </p:txBody>
      </p:sp>
      <p:sp>
        <p:nvSpPr>
          <p:cNvPr id="3" name="QM_4_AN.94_1#d6cb6b949.blank?pid=acfc62a01&amp;color=0,55,96&amp;vpa=51&amp;vtp=1"/>
          <p:cNvSpPr/>
          <p:nvPr/>
        </p:nvSpPr>
        <p:spPr>
          <a:xfrm>
            <a:off x="4470876" y="221672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M_4_AN.95_1#d6cb6b949.blank?pid=acfc62a01&amp;color=0,55,96&amp;vpa=52&amp;vtp=1"/>
          <p:cNvSpPr/>
          <p:nvPr/>
        </p:nvSpPr>
        <p:spPr>
          <a:xfrm>
            <a:off x="1124426" y="3321623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6_1#d6cb6b949?pid=acfc62a01&amp;color=0,55,96&amp;vtp=1&amp;bt=1&amp;bb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</a:t>
            </a:r>
            <a:endParaRPr lang="en-US" altLang="zh-CN" sz="1800" dirty="0"/>
          </a:p>
        </p:txBody>
      </p:sp>
      <p:sp>
        <p:nvSpPr>
          <p:cNvPr id="3" name="QM_4_EX.97_1#d6cb6b949?pid=acfc62a01&amp;color=0,55,96&amp;vtp=1&amp;bbb=1"/>
          <p:cNvSpPr/>
          <p:nvPr/>
        </p:nvSpPr>
        <p:spPr>
          <a:xfrm>
            <a:off x="502920" y="35725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文章主要介绍了如何通过志愿服务来回馈社会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5_BD.98_1#1d9fab00b?pid=d6cb6b949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99_1#1d9fab00b.blank?pid=d6cb6b949&amp;color=0,55,96&amp;vpa=53&amp;vtp=1"/>
          <p:cNvSpPr/>
          <p:nvPr/>
        </p:nvSpPr>
        <p:spPr>
          <a:xfrm>
            <a:off x="654526" y="39269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6" name="QB_5_AS.100_1#1d9fab00b?pid=d6cb6b949&amp;color=0,55,96&amp;vtp=1&amp;bbb=1&amp;hb=1"/>
          <p:cNvSpPr/>
          <p:nvPr/>
        </p:nvSpPr>
        <p:spPr>
          <a:xfrm>
            <a:off x="502920" y="43891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afield.”可知，设空处应在说明找到志愿服务机会的困难，由此引出下文给出的解决方案。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G项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part: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1_1#731a64d70?pid=d6cb6b9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2_1#731a64d70.blank?pid=d6cb6b949&amp;color=0,55,96&amp;vpa=54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5_AS.103_1#731a64d70?pid=d6cb6b949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根据本段小标题“Identify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values.”以及下文“Make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complementary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，设空处应与寻找你的志愿服务中的价值观有关系。A项“What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back?”符合语境。</a:t>
            </a:r>
            <a:endParaRPr lang="en-US" altLang="zh-CN" dirty="0"/>
          </a:p>
        </p:txBody>
      </p:sp>
      <p:sp>
        <p:nvSpPr>
          <p:cNvPr id="5" name="QB_5_BD.104_1#e96ad728e?pid=d6cb6b949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05_1#e96ad728e.blank?pid=d6cb6b949&amp;color=0,55,96&amp;vpa=55&amp;vtp=1"/>
          <p:cNvSpPr/>
          <p:nvPr/>
        </p:nvSpPr>
        <p:spPr>
          <a:xfrm>
            <a:off x="679926" y="3101403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7" name="QB_5_AS.106_1#e96ad728e?pid=d6cb6b949&amp;color=0,55,96&amp;vtp=1&amp;bbb=1&amp;hb=1"/>
          <p:cNvSpPr/>
          <p:nvPr/>
        </p:nvSpPr>
        <p:spPr>
          <a:xfrm>
            <a:off x="502920" y="356362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housing-insecure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disabilities.Motivations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volunteers.”可知，上文指出志愿服务的动机是各种各样的，设空处为本段最后一句，应总结上文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，说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明志愿服务动机与志愿服务工作之间的关系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。F项“Whatever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motivations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help.”符合语境，且其中的motivations呼应上文的motivated及Motivations。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7_1#8dbb8a468?pid=d6cb6b9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08_1#8dbb8a468.blank?pid=d6cb6b949&amp;color=0,55,96&amp;vpa=56&amp;vtp=1"/>
          <p:cNvSpPr/>
          <p:nvPr/>
        </p:nvSpPr>
        <p:spPr>
          <a:xfrm>
            <a:off x="654526" y="14573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5_AS.109_1#8dbb8a468?pid=d6cb6b949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selflessness.”可知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应承接上文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，继续说明社区服务的好处。D项“It's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.”符合语境，且其中的It指代上文的Community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service。</a:t>
            </a:r>
            <a:endParaRPr lang="en-US" altLang="zh-CN" dirty="0"/>
          </a:p>
        </p:txBody>
      </p:sp>
      <p:sp>
        <p:nvSpPr>
          <p:cNvPr id="5" name="QB_5_BD.110_1#8a69350d8?pid=d6cb6b949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11_1#8a69350d8.blank?pid=d6cb6b949&amp;color=0,55,96&amp;vpa=57&amp;vtp=1"/>
          <p:cNvSpPr/>
          <p:nvPr/>
        </p:nvSpPr>
        <p:spPr>
          <a:xfrm>
            <a:off x="667226" y="3101403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B_5_AS.112_1#8a69350d8?pid=d6cb6b949&amp;color=0,55,96&amp;vtp=1&amp;bbb=1&amp;hb=1"/>
          <p:cNvSpPr/>
          <p:nvPr/>
        </p:nvSpPr>
        <p:spPr>
          <a:xfrm>
            <a:off x="502920" y="35636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通读本段，尤其是“It's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frequent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unmanageable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workload.”可知，本段的主旨是参加志愿服务要量力而行。B项“Don't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chew.”符合本段主旨，适合作本段的小标题。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3d906b6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53d906b6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Making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difference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c4e675d4.fixed?pid=53d906b6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ac4e675d4.fixed?pid=53d906b65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ea0eadcb?pid=be7b12f7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f66aa09ab?pid=9ea0eadcb&amp;color=0,55,96&amp;vtp=1&amp;bbb=1"/>
          <p:cNvSpPr/>
          <p:nvPr/>
        </p:nvSpPr>
        <p:spPr>
          <a:xfrm>
            <a:off x="502920" y="2008625"/>
            <a:ext cx="10666476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president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（援助）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2.Passing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outstanding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（成就）.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（专业）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depression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worsened,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（治疗）.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reform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（短暂的）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permanent.</a:t>
            </a:r>
            <a:endParaRPr lang="en-US" altLang="zh-CN" sz="1800" dirty="0"/>
          </a:p>
        </p:txBody>
      </p:sp>
      <p:sp>
        <p:nvSpPr>
          <p:cNvPr id="4" name="QB_5_AN.2_1#f66aa09ab.blank?pid=9ea0eadcb&amp;color=0,55,96&amp;vpa=1&amp;vtp=1&amp;bbb=1"/>
          <p:cNvSpPr/>
          <p:nvPr/>
        </p:nvSpPr>
        <p:spPr>
          <a:xfrm>
            <a:off x="6144101" y="1978145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id/assistance</a:t>
            </a:r>
            <a:endParaRPr lang="en-US" altLang="zh-CN" dirty="0"/>
          </a:p>
        </p:txBody>
      </p:sp>
      <p:sp>
        <p:nvSpPr>
          <p:cNvPr id="6" name="QB_5_AN.4_1#f66aa09ab.blank?pid=9ea0eadcb&amp;color=0,55,96&amp;vpa=2&amp;vtp=1&amp;bbb=1"/>
          <p:cNvSpPr/>
          <p:nvPr/>
        </p:nvSpPr>
        <p:spPr>
          <a:xfrm>
            <a:off x="4413726" y="2397245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chievement</a:t>
            </a:r>
            <a:endParaRPr lang="en-US" altLang="zh-CN" dirty="0"/>
          </a:p>
        </p:txBody>
      </p:sp>
      <p:sp>
        <p:nvSpPr>
          <p:cNvPr id="8" name="QB_5_AN.6_1#f66aa09ab.blank?pid=9ea0eadcb&amp;color=0,55,96&amp;vpa=3&amp;vtp=1&amp;bbb=1"/>
          <p:cNvSpPr/>
          <p:nvPr/>
        </p:nvSpPr>
        <p:spPr>
          <a:xfrm>
            <a:off x="2610326" y="28163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ajor</a:t>
            </a:r>
            <a:endParaRPr lang="en-US" altLang="zh-CN" dirty="0"/>
          </a:p>
        </p:txBody>
      </p:sp>
      <p:sp>
        <p:nvSpPr>
          <p:cNvPr id="10" name="QB_5_AN.8_1#f66aa09ab.blank?pid=9ea0eadcb&amp;color=0,55,96&amp;vpa=4&amp;vtp=1&amp;bbb=1"/>
          <p:cNvSpPr/>
          <p:nvPr/>
        </p:nvSpPr>
        <p:spPr>
          <a:xfrm>
            <a:off x="5893276" y="323544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reatment</a:t>
            </a:r>
            <a:endParaRPr lang="en-US" altLang="zh-CN" dirty="0"/>
          </a:p>
        </p:txBody>
      </p:sp>
      <p:sp>
        <p:nvSpPr>
          <p:cNvPr id="12" name="QB_5_AN.10_1#f66aa09ab.blank?pid=9ea0eadcb&amp;color=0,55,96&amp;vpa=5&amp;vtp=1&amp;bbb=1"/>
          <p:cNvSpPr/>
          <p:nvPr/>
        </p:nvSpPr>
        <p:spPr>
          <a:xfrm>
            <a:off x="3575526" y="3620890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emporary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882090bd?pid=be7b12f7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bc5fbe1c1?pid=9882090bd&amp;color=0,55,96&amp;vtp=1&amp;bbb=1&amp;hb=1"/>
          <p:cNvSpPr/>
          <p:nvPr/>
        </p:nvSpPr>
        <p:spPr>
          <a:xfrm>
            <a:off x="502920" y="200862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dictionary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latinLnBrk="1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language.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jungle.</a:t>
            </a:r>
            <a:endParaRPr lang="en-US" altLang="zh-CN" dirty="0"/>
          </a:p>
        </p:txBody>
      </p:sp>
      <p:sp>
        <p:nvSpPr>
          <p:cNvPr id="4" name="QB_5_AN.12_1#bc5fbe1c1.blank?pid=9882090bd&amp;color=0,55,96&amp;vpa=6&amp;vtp=1&amp;bbb=1"/>
          <p:cNvSpPr/>
          <p:nvPr/>
        </p:nvSpPr>
        <p:spPr>
          <a:xfrm>
            <a:off x="3143726" y="1965445"/>
            <a:ext cx="6224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sth为固定搭配，意为“帮助某人做某事”。</a:t>
            </a:r>
            <a:endParaRPr lang="en-US" altLang="zh-CN" dirty="0"/>
          </a:p>
        </p:txBody>
      </p:sp>
      <p:sp>
        <p:nvSpPr>
          <p:cNvPr id="6" name="QB_5_AN.14_1#bc5fbe1c1.blank?pid=9882090bd&amp;color=0,55,96&amp;vpa=7&amp;vtp=1&amp;bbb=1"/>
          <p:cNvSpPr/>
          <p:nvPr/>
        </p:nvSpPr>
        <p:spPr>
          <a:xfrm>
            <a:off x="692626" y="2795390"/>
            <a:ext cx="6147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7" name="QB_5_AS.15_1#aa30dc0ba?pid=9882090bd&amp;color=0,55,96&amp;vtp=1&amp;bbb=1"/>
          <p:cNvSpPr/>
          <p:nvPr/>
        </p:nvSpPr>
        <p:spPr>
          <a:xfrm>
            <a:off x="502920" y="3249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的帮助下”。</a:t>
            </a:r>
            <a:endParaRPr lang="en-US" altLang="zh-CN" sz="1800" dirty="0"/>
          </a:p>
        </p:txBody>
      </p:sp>
      <p:sp>
        <p:nvSpPr>
          <p:cNvPr id="8" name="QB_5_BD.16_1#fd48cf945?pid=9882090bd&amp;color=0,55,96&amp;vtp=1&amp;bbb=1"/>
          <p:cNvSpPr/>
          <p:nvPr/>
        </p:nvSpPr>
        <p:spPr>
          <a:xfrm>
            <a:off x="502920" y="36551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（achieve）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endParaRPr lang="en-US" altLang="zh-CN" sz="1800" dirty="0"/>
          </a:p>
        </p:txBody>
      </p:sp>
      <p:sp>
        <p:nvSpPr>
          <p:cNvPr id="9" name="QB_5_AN.17_1#fd48cf945.blank?pid=9882090bd&amp;color=0,55,96&amp;vpa=8&amp;vtp=1&amp;bbb=1"/>
          <p:cNvSpPr/>
          <p:nvPr/>
        </p:nvSpPr>
        <p:spPr>
          <a:xfrm>
            <a:off x="3214338" y="3603688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endParaRPr lang="en-US" altLang="zh-CN" dirty="0"/>
          </a:p>
        </p:txBody>
      </p:sp>
      <p:sp>
        <p:nvSpPr>
          <p:cNvPr id="10" name="QB_5_AS.18_1#fd48cf945?pid=9882090bd&amp;color=0,55,96&amp;vtp=1&amp;bbb=1"/>
          <p:cNvSpPr/>
          <p:nvPr/>
        </p:nvSpPr>
        <p:spPr>
          <a:xfrm>
            <a:off x="502920" y="40608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achievement意为“成就感”。</a:t>
            </a:r>
            <a:endParaRPr lang="en-US" altLang="zh-CN" sz="1800" dirty="0"/>
          </a:p>
        </p:txBody>
      </p:sp>
      <p:sp>
        <p:nvSpPr>
          <p:cNvPr id="11" name="QB_5_BD.19_1#5ea695540?pid=9882090bd&amp;color=0,55,96&amp;vtp=1&amp;bbb=1"/>
          <p:cNvSpPr/>
          <p:nvPr/>
        </p:nvSpPr>
        <p:spPr>
          <a:xfrm>
            <a:off x="502920" y="44666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（major）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favour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plan.</a:t>
            </a:r>
            <a:endParaRPr lang="en-US" altLang="zh-CN" sz="1800" dirty="0"/>
          </a:p>
        </p:txBody>
      </p:sp>
      <p:sp>
        <p:nvSpPr>
          <p:cNvPr id="12" name="QB_5_AN.20_1#5ea695540.blank?pid=9882090bd&amp;color=0,55,96&amp;vpa=9&amp;vtp=1&amp;bbb=1"/>
          <p:cNvSpPr/>
          <p:nvPr/>
        </p:nvSpPr>
        <p:spPr>
          <a:xfrm>
            <a:off x="1162526" y="4402518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13" name="QB_5_AS.21_1#5ea695540?pid=9882090bd&amp;color=0,55,96&amp;vtp=1&amp;bbb=1"/>
          <p:cNvSpPr/>
          <p:nvPr/>
        </p:nvSpPr>
        <p:spPr>
          <a:xfrm>
            <a:off x="502920" y="48724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为固定搭配，意为“大多数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lang="en-US" altLang="zh-CN" sz="1800" dirty="0"/>
          </a:p>
        </p:txBody>
      </p:sp>
      <p:sp>
        <p:nvSpPr>
          <p:cNvPr id="14" name="QB_5_BD.22_1#ea6f4b8d8?pid=9882090bd&amp;color=0,55,96&amp;vtp=1&amp;bbb=1"/>
          <p:cNvSpPr/>
          <p:nvPr/>
        </p:nvSpPr>
        <p:spPr>
          <a:xfrm>
            <a:off x="502920" y="52781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（treat）,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15" name="QB_5_AN.23_1#ea6f4b8d8.blank?pid=9882090bd&amp;color=0,55,96&amp;vpa=10&amp;vtp=1&amp;bbb=1"/>
          <p:cNvSpPr/>
          <p:nvPr/>
        </p:nvSpPr>
        <p:spPr>
          <a:xfrm>
            <a:off x="5848826" y="5226748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endParaRPr lang="en-US" altLang="zh-CN" dirty="0"/>
          </a:p>
        </p:txBody>
      </p:sp>
      <p:sp>
        <p:nvSpPr>
          <p:cNvPr id="16" name="QB_5_AS.24_1#ea6f4b8d8?pid=9882090bd&amp;color=0,55,96&amp;vtp=1&amp;bbb=1"/>
          <p:cNvSpPr/>
          <p:nvPr/>
        </p:nvSpPr>
        <p:spPr>
          <a:xfrm>
            <a:off x="502920" y="56839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句意为：尽管克隆技术可以用于医疗，但并不是每个人都支持。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29599066?pid=be7b12f7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5_1#9c172390e?sp=1&amp;pid=c29599066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1.每当我身处困境时，他总是来帮助我。（aid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6_1#9c172390e.blank?pid=c29599066&amp;color=0,55,96&amp;vpa=11&amp;vtp=1&amp;bbb=1"/>
          <p:cNvSpPr/>
          <p:nvPr/>
        </p:nvSpPr>
        <p:spPr>
          <a:xfrm>
            <a:off x="4324826" y="236359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comes/goes</a:t>
            </a:r>
            <a:endParaRPr lang="en-US" altLang="zh-CN" dirty="0"/>
          </a:p>
        </p:txBody>
      </p:sp>
      <p:sp>
        <p:nvSpPr>
          <p:cNvPr id="5" name="QB_5_AN.27_1#9c172390e.blank?pid=c29599066&amp;color=0,55,96&amp;vpa=12&amp;vtp=1&amp;bbb=1"/>
          <p:cNvSpPr/>
          <p:nvPr/>
        </p:nvSpPr>
        <p:spPr>
          <a:xfrm>
            <a:off x="5683726" y="237629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6" name="QB_5_AN.28_1#9c172390e.blank?pid=c29599066&amp;color=0,55,96&amp;vpa=13&amp;vtp=1&amp;bbb=1"/>
          <p:cNvSpPr/>
          <p:nvPr/>
        </p:nvSpPr>
        <p:spPr>
          <a:xfrm>
            <a:off x="6140926" y="23635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endParaRPr lang="en-US" altLang="zh-CN" dirty="0"/>
          </a:p>
        </p:txBody>
      </p:sp>
      <p:sp>
        <p:nvSpPr>
          <p:cNvPr id="7" name="QB_5_AN.29_1#9c172390e.blank?pid=c29599066&amp;color=0,55,96&amp;vpa=14&amp;vtp=1&amp;bbb=1"/>
          <p:cNvSpPr/>
          <p:nvPr/>
        </p:nvSpPr>
        <p:spPr>
          <a:xfrm>
            <a:off x="6712425" y="237629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aid</a:t>
            </a:r>
            <a:endParaRPr lang="en-US" altLang="zh-CN" dirty="0"/>
          </a:p>
        </p:txBody>
      </p:sp>
      <p:sp>
        <p:nvSpPr>
          <p:cNvPr id="8" name="QB_5_BD.30_1#93af12c42?sp=1&amp;pid=c29599066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2.在过去几年，这个年轻人已经在物理学领域取得了巨大成就。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endParaRPr lang="en-US" altLang="zh-CN" sz="1800" dirty="0"/>
          </a:p>
        </p:txBody>
      </p:sp>
      <p:sp>
        <p:nvSpPr>
          <p:cNvPr id="9" name="QB_5_AN.31_1#93af12c42.blank?pid=c29599066&amp;color=0,55,96&amp;vpa=15&amp;vtp=1&amp;bbb=1"/>
          <p:cNvSpPr/>
          <p:nvPr/>
        </p:nvSpPr>
        <p:spPr>
          <a:xfrm>
            <a:off x="2134076" y="3197224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endParaRPr lang="en-US" altLang="zh-CN" dirty="0"/>
          </a:p>
        </p:txBody>
      </p:sp>
      <p:sp>
        <p:nvSpPr>
          <p:cNvPr id="10" name="QB_5_AN.32_1#93af12c42.blank?pid=c29599066&amp;color=0,55,96&amp;vpa=16&amp;vtp=1&amp;bbb=1"/>
          <p:cNvSpPr/>
          <p:nvPr/>
        </p:nvSpPr>
        <p:spPr>
          <a:xfrm>
            <a:off x="2730976" y="3197224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11" name="QB_5_AN.33_1#93af12c42.blank?pid=c29599066&amp;color=0,55,96&amp;vpa=17&amp;vtp=1&amp;bbb=1"/>
          <p:cNvSpPr/>
          <p:nvPr/>
        </p:nvSpPr>
        <p:spPr>
          <a:xfrm>
            <a:off x="3543776" y="3184524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endParaRPr lang="en-US" altLang="zh-CN" dirty="0"/>
          </a:p>
        </p:txBody>
      </p:sp>
      <p:sp>
        <p:nvSpPr>
          <p:cNvPr id="12" name="QB_5_AN.34_1#93af12c42.blank?pid=c29599066&amp;color=0,55,96&amp;vpa=18&amp;vtp=1&amp;bbb=1"/>
          <p:cNvSpPr/>
          <p:nvPr/>
        </p:nvSpPr>
        <p:spPr>
          <a:xfrm>
            <a:off x="4356576" y="3197224"/>
            <a:ext cx="1411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endParaRPr lang="en-US" altLang="zh-CN" dirty="0"/>
          </a:p>
        </p:txBody>
      </p:sp>
      <p:sp>
        <p:nvSpPr>
          <p:cNvPr id="13" name="QB_5_BD.35_1#f3bf85eb2?sp=1&amp;pid=c29599066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3.这个国家会说英语的人占大多数。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lang="en-US" altLang="zh-CN" sz="1800" dirty="0"/>
          </a:p>
        </p:txBody>
      </p:sp>
      <p:sp>
        <p:nvSpPr>
          <p:cNvPr id="14" name="QB_5_AN.36_1#f3bf85eb2.blank?pid=c29599066&amp;color=0,55,96&amp;vpa=19&amp;vtp=1&amp;bbb=1"/>
          <p:cNvSpPr/>
          <p:nvPr/>
        </p:nvSpPr>
        <p:spPr>
          <a:xfrm>
            <a:off x="3607276" y="401701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dirty="0"/>
          </a:p>
        </p:txBody>
      </p:sp>
      <p:sp>
        <p:nvSpPr>
          <p:cNvPr id="15" name="QB_5_AN.37_1#f3bf85eb2.blank?pid=c29599066&amp;color=0,55,96&amp;vpa=20&amp;vtp=1&amp;bbb=1"/>
          <p:cNvSpPr/>
          <p:nvPr/>
        </p:nvSpPr>
        <p:spPr>
          <a:xfrm>
            <a:off x="4178776" y="401701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6" name="QB_5_AN.38_1#f3bf85eb2.blank?pid=c29599066&amp;color=0,55,96&amp;vpa=21&amp;vtp=1&amp;bbb=1"/>
          <p:cNvSpPr/>
          <p:nvPr/>
        </p:nvSpPr>
        <p:spPr>
          <a:xfrm>
            <a:off x="4635976" y="401701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7" name="QB_5_AN.39_1#f3bf85eb2.blank?pid=c29599066&amp;color=0,55,96&amp;vpa=22&amp;vtp=1&amp;bbb=1"/>
          <p:cNvSpPr/>
          <p:nvPr/>
        </p:nvSpPr>
        <p:spPr>
          <a:xfrm>
            <a:off x="5245576" y="4004310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majority</a:t>
            </a:r>
            <a:endParaRPr lang="en-US" altLang="zh-CN" dirty="0"/>
          </a:p>
        </p:txBody>
      </p:sp>
      <p:sp>
        <p:nvSpPr>
          <p:cNvPr id="18" name="QB_5_BD.40_1#c15f97192?sp=1&amp;pid=c29599066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4.在你有任何疑问或问题的地方做上标记。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doubt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question.</a:t>
            </a:r>
            <a:endParaRPr lang="en-US" altLang="zh-CN" sz="1800" dirty="0"/>
          </a:p>
        </p:txBody>
      </p:sp>
      <p:sp>
        <p:nvSpPr>
          <p:cNvPr id="19" name="QB_5_AN.41_1#c15f97192.blank?pid=c29599066&amp;color=0,55,96&amp;vpa=23&amp;vtp=1&amp;bbb=1"/>
          <p:cNvSpPr/>
          <p:nvPr/>
        </p:nvSpPr>
        <p:spPr>
          <a:xfrm>
            <a:off x="1956276" y="48367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20" name="QB_5_AN.42_1#c15f97192.blank?pid=c29599066&amp;color=0,55,96&amp;vpa=24&amp;vtp=1&amp;bbb=1"/>
          <p:cNvSpPr/>
          <p:nvPr/>
        </p:nvSpPr>
        <p:spPr>
          <a:xfrm>
            <a:off x="2857976" y="48240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endParaRPr lang="en-US" altLang="zh-CN" dirty="0"/>
          </a:p>
        </p:txBody>
      </p:sp>
      <p:sp>
        <p:nvSpPr>
          <p:cNvPr id="21" name="QB_5_AN.43_1#c15f97192.blank?pid=c29599066&amp;color=0,55,96&amp;vpa=25&amp;vtp=1&amp;bbb=1"/>
          <p:cNvSpPr/>
          <p:nvPr/>
        </p:nvSpPr>
        <p:spPr>
          <a:xfrm>
            <a:off x="3556476" y="483679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22" name="QB_5_BD.44_1#192dda2d1?sp=1&amp;pid=c29599066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5.这个女孩住在窗户面向大海的房子里。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sea.</a:t>
            </a:r>
            <a:endParaRPr lang="en-US" altLang="zh-CN" sz="1800" dirty="0"/>
          </a:p>
        </p:txBody>
      </p:sp>
      <p:sp>
        <p:nvSpPr>
          <p:cNvPr id="23" name="QB_5_AN.45_1#192dda2d1.blank?pid=c29599066&amp;color=0,55,96&amp;vpa=26&amp;vtp=1&amp;bbb=1"/>
          <p:cNvSpPr/>
          <p:nvPr/>
        </p:nvSpPr>
        <p:spPr>
          <a:xfrm>
            <a:off x="3346926" y="56565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endParaRPr lang="en-US" altLang="zh-CN" dirty="0"/>
          </a:p>
        </p:txBody>
      </p:sp>
      <p:sp>
        <p:nvSpPr>
          <p:cNvPr id="24" name="QB_5_AN.46_1#192dda2d1.blank?pid=c29599066&amp;color=0,55,96&amp;vpa=27&amp;vtp=1&amp;bbb=1"/>
          <p:cNvSpPr/>
          <p:nvPr/>
        </p:nvSpPr>
        <p:spPr>
          <a:xfrm>
            <a:off x="4248626" y="56565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c44ad50a?pid=be7b12f7d&amp;color=0,55,96&amp;vtp=1&amp;bt=1&amp;bbb=1"/>
          <p:cNvSpPr/>
          <p:nvPr/>
        </p:nvSpPr>
        <p:spPr>
          <a:xfrm>
            <a:off x="502920" y="1508760"/>
            <a:ext cx="10570464" cy="43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47_1#29ea7ab39?sp=1&amp;pid=3c44ad50a&amp;color=0,55,96&amp;vtp=1&amp;bbb=1&amp;hb=1"/>
          <p:cNvSpPr/>
          <p:nvPr/>
        </p:nvSpPr>
        <p:spPr>
          <a:xfrm>
            <a:off x="502920" y="1992234"/>
            <a:ext cx="10570464" cy="2373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（paint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（鼓舞人心的）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messages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brighten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（start）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Massachusetts,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adults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（age）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photos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social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media,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（simple）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find.</a:t>
            </a:r>
            <a:endParaRPr lang="en-US" altLang="zh-CN" dirty="0"/>
          </a:p>
        </p:txBody>
      </p:sp>
      <p:sp>
        <p:nvSpPr>
          <p:cNvPr id="4" name="QM_5_BD.47_2#29ea7ab39?sp=1&amp;pid=3c44ad50a&amp;color=0,55,96&amp;vtp=1&amp;bbb=1&amp;hb=1"/>
          <p:cNvSpPr/>
          <p:nvPr/>
        </p:nvSpPr>
        <p:spPr>
          <a:xfrm>
            <a:off x="502920" y="4363848"/>
            <a:ext cx="10570464" cy="1154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Nine-year-old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Hannah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Derieze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parents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evenings,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wagon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（小推车）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hide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walk.</a:t>
            </a:r>
            <a:endParaRPr lang="en-US" altLang="zh-CN" dirty="0"/>
          </a:p>
        </p:txBody>
      </p:sp>
      <p:sp>
        <p:nvSpPr>
          <p:cNvPr id="5" name="QM_5_BD.47_3#29ea7ab39?sp=1&amp;pid=3c44ad50a&amp;color=0,55,96&amp;vtp=1&amp;bbb=1&amp;hb=1"/>
          <p:cNvSpPr/>
          <p:nvPr/>
        </p:nvSpPr>
        <p:spPr>
          <a:xfrm>
            <a:off x="502920" y="5557648"/>
            <a:ext cx="10570464" cy="741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（interest）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Hannah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says.“We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</a:t>
            </a:r>
            <a:endParaRPr lang="en-US" altLang="zh-CN" dirty="0"/>
          </a:p>
        </p:txBody>
      </p:sp>
      <p:sp>
        <p:nvSpPr>
          <p:cNvPr id="6" name="QM_5_AN.48_1#29ea7ab39.blank?pid=3c44ad50a&amp;color=0,55,96&amp;vpa=28&amp;vtp=1&amp;bbb=1"/>
          <p:cNvSpPr/>
          <p:nvPr/>
        </p:nvSpPr>
        <p:spPr>
          <a:xfrm>
            <a:off x="8553925" y="1952800"/>
            <a:ext cx="9159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</a:t>
            </a:r>
            <a:endParaRPr lang="en-US" altLang="zh-CN" dirty="0"/>
          </a:p>
        </p:txBody>
      </p:sp>
      <p:sp>
        <p:nvSpPr>
          <p:cNvPr id="7" name="QM_5_AN.49_1#29ea7ab39.blank?pid=3c44ad50a&amp;color=0,55,96&amp;vpa=29&amp;vtp=1&amp;bbb=1"/>
          <p:cNvSpPr/>
          <p:nvPr/>
        </p:nvSpPr>
        <p:spPr>
          <a:xfrm>
            <a:off x="2805017" y="2778300"/>
            <a:ext cx="12461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endParaRPr lang="en-US" altLang="zh-CN" dirty="0"/>
          </a:p>
        </p:txBody>
      </p:sp>
      <p:sp>
        <p:nvSpPr>
          <p:cNvPr id="8" name="QM_5_AN.50_1#29ea7ab39.blank?pid=3c44ad50a&amp;color=0,55,96&amp;vpa=30&amp;vtp=1&amp;bbb=1"/>
          <p:cNvSpPr/>
          <p:nvPr/>
        </p:nvSpPr>
        <p:spPr>
          <a:xfrm>
            <a:off x="6477475" y="3172001"/>
            <a:ext cx="573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</a:t>
            </a:r>
            <a:endParaRPr lang="en-US" altLang="zh-CN" dirty="0"/>
          </a:p>
        </p:txBody>
      </p:sp>
      <p:sp>
        <p:nvSpPr>
          <p:cNvPr id="9" name="QM_5_AN.51_1#29ea7ab39.blank?pid=3c44ad50a&amp;color=0,55,96&amp;vpa=31&amp;vtp=1&amp;bbb=1"/>
          <p:cNvSpPr/>
          <p:nvPr/>
        </p:nvSpPr>
        <p:spPr>
          <a:xfrm>
            <a:off x="3150076" y="3962893"/>
            <a:ext cx="7889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endParaRPr lang="en-US" altLang="zh-CN" dirty="0"/>
          </a:p>
        </p:txBody>
      </p:sp>
      <p:sp>
        <p:nvSpPr>
          <p:cNvPr id="10" name="QM_5_AN.52_1#29ea7ab39.blank?pid=3c44ad50a&amp;color=0,55,96&amp;vpa=32&amp;vtp=1&amp;bbb=1"/>
          <p:cNvSpPr/>
          <p:nvPr/>
        </p:nvSpPr>
        <p:spPr>
          <a:xfrm>
            <a:off x="9817575" y="4743515"/>
            <a:ext cx="357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1" name="QM_5_AN.53_1#29ea7ab39.blank?pid=3c44ad50a&amp;color=0,55,96&amp;vpa=33&amp;vtp=1&amp;bbb=1"/>
          <p:cNvSpPr/>
          <p:nvPr/>
        </p:nvSpPr>
        <p:spPr>
          <a:xfrm>
            <a:off x="2384901" y="5518214"/>
            <a:ext cx="1131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4_1#29ea7ab39?sp=1&amp;pid=3c44ad50a&amp;color=0,55,96&amp;vtp=1&amp;bt=1&amp;bbb=1&amp;h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Burinsky,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Luke,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（find）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find.</a:t>
            </a:r>
            <a:endParaRPr lang="en-US" altLang="zh-CN" dirty="0"/>
          </a:p>
        </p:txBody>
      </p:sp>
      <p:sp>
        <p:nvSpPr>
          <p:cNvPr id="3" name="QM_5_BD.54_2#29ea7ab39?sp=1&amp;pid=3c44ad50a&amp;color=0,55,96&amp;vtp=1&amp;bbb=1&amp;hb=1"/>
          <p:cNvSpPr/>
          <p:nvPr/>
        </p:nvSpPr>
        <p:spPr>
          <a:xfrm>
            <a:off x="502920" y="27520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（give）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others,”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Judy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Burinsky,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says.</a:t>
            </a:r>
            <a:endParaRPr lang="en-US" altLang="zh-CN" dirty="0"/>
          </a:p>
        </p:txBody>
      </p:sp>
      <p:sp>
        <p:nvSpPr>
          <p:cNvPr id="4" name="QM_5_AN.55_1#29ea7ab39.blank?pid=3c44ad50a&amp;color=0,55,96&amp;vpa=34&amp;vtp=1&amp;bbb=1"/>
          <p:cNvSpPr/>
          <p:nvPr/>
        </p:nvSpPr>
        <p:spPr>
          <a:xfrm>
            <a:off x="8802974" y="147828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endParaRPr lang="en-US" altLang="zh-CN" dirty="0"/>
          </a:p>
        </p:txBody>
      </p:sp>
      <p:sp>
        <p:nvSpPr>
          <p:cNvPr id="5" name="QM_5_AN.56_1#29ea7ab39.blank?pid=3c44ad50a&amp;color=0,55,96&amp;vpa=35&amp;vtp=1&amp;bbb=1"/>
          <p:cNvSpPr/>
          <p:nvPr/>
        </p:nvSpPr>
        <p:spPr>
          <a:xfrm>
            <a:off x="4712176" y="1897380"/>
            <a:ext cx="369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endParaRPr lang="en-US" altLang="zh-CN" dirty="0"/>
          </a:p>
        </p:txBody>
      </p:sp>
      <p:sp>
        <p:nvSpPr>
          <p:cNvPr id="6" name="QM_5_AN.57_1#29ea7ab39.blank?pid=3c44ad50a&amp;color=0,55,96&amp;vpa=36&amp;vtp=1"/>
          <p:cNvSpPr/>
          <p:nvPr/>
        </p:nvSpPr>
        <p:spPr>
          <a:xfrm>
            <a:off x="5480526" y="272161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M_5_AN.58_1#29ea7ab39.blank?pid=3c44ad50a&amp;color=0,55,96&amp;vpa=37&amp;vtp=1&amp;bbb=1"/>
          <p:cNvSpPr/>
          <p:nvPr/>
        </p:nvSpPr>
        <p:spPr>
          <a:xfrm>
            <a:off x="2102326" y="310705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endParaRPr lang="en-US" altLang="zh-CN" dirty="0"/>
          </a:p>
        </p:txBody>
      </p:sp>
      <p:sp>
        <p:nvSpPr>
          <p:cNvPr id="8" name="QB_6_BD.59_1#28aec93a7?pid=29ea7ab39&amp;color=0,55,96&amp;vtp=1&amp;bbb=1"/>
          <p:cNvSpPr/>
          <p:nvPr/>
        </p:nvSpPr>
        <p:spPr>
          <a:xfrm>
            <a:off x="502920" y="35668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9" name="QB_6_AN.60_1#28aec93a7.blank?pid=29ea7ab39&amp;color=0,55,96&amp;vpa=38&amp;vtp=1&amp;bbb=1"/>
          <p:cNvSpPr/>
          <p:nvPr/>
        </p:nvSpPr>
        <p:spPr>
          <a:xfrm>
            <a:off x="654526" y="3502723"/>
            <a:ext cx="915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</a:t>
            </a:r>
            <a:endParaRPr lang="en-US" altLang="zh-CN" dirty="0"/>
          </a:p>
        </p:txBody>
      </p:sp>
      <p:sp>
        <p:nvSpPr>
          <p:cNvPr id="10" name="QB_6_AS.61_1#28aec93a7?pid=29ea7ab39&amp;color=0,55,96&amp;vtp=1&amp;bbb=1"/>
          <p:cNvSpPr/>
          <p:nvPr/>
        </p:nvSpPr>
        <p:spPr>
          <a:xfrm>
            <a:off x="502920" y="39726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sth为固定搭配，意为“鼓励某人做某事”。</a:t>
            </a:r>
            <a:endParaRPr lang="en-US" altLang="zh-CN" sz="1800" dirty="0"/>
          </a:p>
        </p:txBody>
      </p:sp>
      <p:sp>
        <p:nvSpPr>
          <p:cNvPr id="11" name="QB_6_BD.62_1#907f5c064?pid=29ea7ab39&amp;color=0,55,96&amp;vtp=1&amp;bbb=1"/>
          <p:cNvSpPr/>
          <p:nvPr/>
        </p:nvSpPr>
        <p:spPr>
          <a:xfrm>
            <a:off x="502920" y="43783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12" name="QB_6_AN.63_1#907f5c064.blank?pid=29ea7ab39&amp;color=0,55,96&amp;vpa=39&amp;vtp=1&amp;bbb=1"/>
          <p:cNvSpPr/>
          <p:nvPr/>
        </p:nvSpPr>
        <p:spPr>
          <a:xfrm>
            <a:off x="654526" y="4326953"/>
            <a:ext cx="1246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endParaRPr lang="en-US" altLang="zh-CN" dirty="0"/>
          </a:p>
        </p:txBody>
      </p:sp>
      <p:sp>
        <p:nvSpPr>
          <p:cNvPr id="13" name="QB_6_AS.64_1#907f5c064?pid=29ea7ab39&amp;color=0,55,96&amp;vtp=1&amp;bbb=1&amp;hb=1"/>
          <p:cNvSpPr/>
          <p:nvPr/>
        </p:nvSpPr>
        <p:spPr>
          <a:xfrm>
            <a:off x="502920" y="478917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根据本句中的by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mum可知，主语It（指代The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Project）与谓语动词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start之间是被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，应用被动语态，且根据时间状语a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ago可知，此处应用一般过去时。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1655</Words>
  <Application>Microsoft Office PowerPoint</Application>
  <PresentationFormat>宽屏</PresentationFormat>
  <Paragraphs>198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2024-10-09T04:18:58Z</dcterms:created>
  <dcterms:modified xsi:type="dcterms:W3CDTF">2024-10-09T05:23:52Z</dcterms:modified>
  <cp:category/>
  <cp:contentStatus/>
</cp:coreProperties>
</file>